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8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9" r:id="rId15"/>
    <p:sldId id="269" r:id="rId16"/>
    <p:sldId id="270" r:id="rId17"/>
    <p:sldId id="271" r:id="rId18"/>
    <p:sldId id="277" r:id="rId19"/>
    <p:sldId id="272" r:id="rId20"/>
    <p:sldId id="273" r:id="rId21"/>
    <p:sldId id="297" r:id="rId22"/>
    <p:sldId id="276" r:id="rId23"/>
    <p:sldId id="280" r:id="rId24"/>
    <p:sldId id="281" r:id="rId25"/>
    <p:sldId id="282" r:id="rId26"/>
    <p:sldId id="283" r:id="rId27"/>
    <p:sldId id="286" r:id="rId28"/>
    <p:sldId id="285" r:id="rId29"/>
    <p:sldId id="287" r:id="rId30"/>
    <p:sldId id="298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-562" y="-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83AED5-612F-47D5-8FBE-EF9EE17B7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2120900"/>
            <a:ext cx="8574622" cy="2616199"/>
          </a:xfrm>
        </p:spPr>
        <p:txBody>
          <a:bodyPr>
            <a:noAutofit/>
          </a:bodyPr>
          <a:lstStyle/>
          <a:p>
            <a:r>
              <a:rPr lang="en-US" sz="4000" b="1" i="1" dirty="0"/>
              <a:t>Web-based City of Mandaluyong Resident Project Application &amp; Beneficiary Releasing </a:t>
            </a:r>
            <a:r>
              <a:rPr lang="en-US" sz="4000" b="1" i="1"/>
              <a:t>Management </a:t>
            </a:r>
            <a:r>
              <a:rPr lang="en-US" sz="4000" b="1" i="1" smtClean="0"/>
              <a:t>System</a:t>
            </a:r>
            <a:r>
              <a:rPr lang="en-US" sz="4000" dirty="0"/>
              <a:t/>
            </a:r>
            <a:br>
              <a:rPr lang="en-US" sz="4000" dirty="0"/>
            </a:b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567" y="293485"/>
            <a:ext cx="2411077" cy="24110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69735" y="4443212"/>
            <a:ext cx="56538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Submitted By: </a:t>
            </a:r>
          </a:p>
          <a:p>
            <a:pPr algn="r"/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Del Rosario, </a:t>
            </a:r>
            <a:r>
              <a:rPr lang="en-GB" dirty="0" err="1" smtClean="0">
                <a:latin typeface="Times New Roman" pitchFamily="18" charset="0"/>
                <a:cs typeface="Times New Roman" pitchFamily="18" charset="0"/>
              </a:rPr>
              <a:t>Abigale</a:t>
            </a: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 P</a:t>
            </a:r>
          </a:p>
          <a:p>
            <a:pPr algn="r"/>
            <a:r>
              <a:rPr lang="en-GB" dirty="0" err="1" smtClean="0">
                <a:latin typeface="Times New Roman" pitchFamily="18" charset="0"/>
                <a:cs typeface="Times New Roman" pitchFamily="18" charset="0"/>
              </a:rPr>
              <a:t>Inocencio</a:t>
            </a: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GB" dirty="0" err="1" smtClean="0">
                <a:latin typeface="Times New Roman" pitchFamily="18" charset="0"/>
                <a:cs typeface="Times New Roman" pitchFamily="18" charset="0"/>
              </a:rPr>
              <a:t>Jillmarie</a:t>
            </a: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 G</a:t>
            </a:r>
          </a:p>
          <a:p>
            <a:pPr algn="r"/>
            <a:r>
              <a:rPr lang="en-GB" dirty="0" err="1" smtClean="0">
                <a:latin typeface="Times New Roman" pitchFamily="18" charset="0"/>
                <a:cs typeface="Times New Roman" pitchFamily="18" charset="0"/>
              </a:rPr>
              <a:t>Oriel</a:t>
            </a: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GB" dirty="0" err="1" smtClean="0">
                <a:latin typeface="Times New Roman" pitchFamily="18" charset="0"/>
                <a:cs typeface="Times New Roman" pitchFamily="18" charset="0"/>
              </a:rPr>
              <a:t>Maricar</a:t>
            </a: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 D.</a:t>
            </a:r>
          </a:p>
          <a:p>
            <a:pPr algn="r"/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Santos, </a:t>
            </a:r>
            <a:r>
              <a:rPr lang="en-GB" dirty="0" err="1" smtClean="0">
                <a:latin typeface="Times New Roman" pitchFamily="18" charset="0"/>
                <a:cs typeface="Times New Roman" pitchFamily="18" charset="0"/>
              </a:rPr>
              <a:t>Jenhel</a:t>
            </a: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dirty="0" err="1" smtClean="0">
                <a:latin typeface="Times New Roman" pitchFamily="18" charset="0"/>
                <a:cs typeface="Times New Roman" pitchFamily="18" charset="0"/>
              </a:rPr>
              <a:t>Keeanu</a:t>
            </a: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 A.</a:t>
            </a:r>
          </a:p>
          <a:p>
            <a:pPr algn="r"/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BSIT 3-3</a:t>
            </a:r>
            <a:endParaRPr lang="en-GB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594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780F56-45D3-4E01-BC58-E64053AFB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07" y="3902299"/>
            <a:ext cx="4198514" cy="1752599"/>
          </a:xfrm>
        </p:spPr>
        <p:txBody>
          <a:bodyPr>
            <a:normAutofit/>
          </a:bodyPr>
          <a:lstStyle/>
          <a:p>
            <a:r>
              <a:rPr lang="en-US" sz="3200" dirty="0"/>
              <a:t>Detailed Use Case Diagram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308" y="0"/>
            <a:ext cx="62537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59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780F56-45D3-4E01-BC58-E64053AFB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461" y="0"/>
            <a:ext cx="5473521" cy="1752599"/>
          </a:xfrm>
        </p:spPr>
        <p:txBody>
          <a:bodyPr>
            <a:normAutofit/>
          </a:bodyPr>
          <a:lstStyle/>
          <a:p>
            <a:r>
              <a:rPr lang="en-US" sz="3200" dirty="0"/>
              <a:t>Detailed Use Case Diagram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474" y="1704975"/>
            <a:ext cx="8286869" cy="415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927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780F56-45D3-4E01-BC58-E64053AFB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99" y="3966693"/>
            <a:ext cx="3670480" cy="1752599"/>
          </a:xfrm>
        </p:spPr>
        <p:txBody>
          <a:bodyPr>
            <a:normAutofit/>
          </a:bodyPr>
          <a:lstStyle/>
          <a:p>
            <a:r>
              <a:rPr lang="en-US" sz="3200" dirty="0"/>
              <a:t>Detailed Use Case Diagram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979" y="0"/>
            <a:ext cx="72964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060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B0F14673-9E08-4BC6-950D-1F92A4CE026D}"/>
              </a:ext>
            </a:extLst>
          </p:cNvPr>
          <p:cNvSpPr txBox="1">
            <a:spLocks/>
          </p:cNvSpPr>
          <p:nvPr/>
        </p:nvSpPr>
        <p:spPr>
          <a:xfrm>
            <a:off x="1120461" y="0"/>
            <a:ext cx="5473521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/>
              <a:t>Detailed Use Case Diagram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096" y="1151719"/>
            <a:ext cx="649605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14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252" y="-58655"/>
            <a:ext cx="5474682" cy="1749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876" y="1106507"/>
            <a:ext cx="5599223" cy="528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19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7FCBB3-78E0-475E-8B27-741C7886B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318" y="4338035"/>
            <a:ext cx="2852858" cy="1371599"/>
          </a:xfrm>
        </p:spPr>
        <p:txBody>
          <a:bodyPr/>
          <a:lstStyle/>
          <a:p>
            <a:r>
              <a:rPr lang="en-US" dirty="0"/>
              <a:t>Activity </a:t>
            </a:r>
            <a:r>
              <a:rPr lang="en-US" dirty="0" smtClean="0"/>
              <a:t>Diagram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319" y="0"/>
            <a:ext cx="7380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02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7FCBB3-78E0-475E-8B27-741C7886B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67" y="4402428"/>
            <a:ext cx="3963453" cy="1371599"/>
          </a:xfrm>
        </p:spPr>
        <p:txBody>
          <a:bodyPr/>
          <a:lstStyle/>
          <a:p>
            <a:r>
              <a:rPr lang="en-US" dirty="0"/>
              <a:t>Activity </a:t>
            </a:r>
            <a:r>
              <a:rPr lang="en-US" dirty="0" smtClean="0"/>
              <a:t>Diagram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214" y="0"/>
            <a:ext cx="68515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708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7FCBB3-78E0-475E-8B27-741C7886B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3554" y="5486401"/>
            <a:ext cx="3963453" cy="1371599"/>
          </a:xfrm>
        </p:spPr>
        <p:txBody>
          <a:bodyPr/>
          <a:lstStyle/>
          <a:p>
            <a:r>
              <a:rPr lang="en-US" dirty="0"/>
              <a:t>Activity </a:t>
            </a:r>
            <a:r>
              <a:rPr lang="en-US" dirty="0" smtClean="0"/>
              <a:t>Diagram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8" y="0"/>
            <a:ext cx="5572259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46"/>
          <a:stretch/>
        </p:blipFill>
        <p:spPr>
          <a:xfrm>
            <a:off x="203259" y="0"/>
            <a:ext cx="5526350" cy="511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663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7FCBB3-78E0-475E-8B27-741C7886B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108" y="464741"/>
            <a:ext cx="3963453" cy="1371599"/>
          </a:xfrm>
        </p:spPr>
        <p:txBody>
          <a:bodyPr/>
          <a:lstStyle/>
          <a:p>
            <a:r>
              <a:rPr lang="en-US" dirty="0"/>
              <a:t>Activity </a:t>
            </a:r>
            <a:r>
              <a:rPr lang="en-US" dirty="0" smtClean="0"/>
              <a:t>Diagram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035" y="0"/>
            <a:ext cx="66312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427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7FCBB3-78E0-475E-8B27-741C7886B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674" y="294067"/>
            <a:ext cx="3963453" cy="1371599"/>
          </a:xfrm>
        </p:spPr>
        <p:txBody>
          <a:bodyPr/>
          <a:lstStyle/>
          <a:p>
            <a:r>
              <a:rPr lang="en-US" dirty="0"/>
              <a:t>Activity </a:t>
            </a:r>
            <a:r>
              <a:rPr lang="en-US" dirty="0" smtClean="0"/>
              <a:t>Diagram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944" y="0"/>
            <a:ext cx="62228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40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3820" y="180304"/>
            <a:ext cx="6699203" cy="6883759"/>
          </a:xfrm>
        </p:spPr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GB" sz="26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GB" sz="2600" dirty="0">
                <a:latin typeface="Times New Roman" pitchFamily="18" charset="0"/>
                <a:cs typeface="Times New Roman" pitchFamily="18" charset="0"/>
              </a:rPr>
              <a:t>City of Mandaluyong is governed by a Mayor, a Vice-Mayor and a twelve-member City Council or </a:t>
            </a:r>
            <a:r>
              <a:rPr lang="en-GB" sz="2600" dirty="0" err="1">
                <a:latin typeface="Times New Roman" pitchFamily="18" charset="0"/>
                <a:cs typeface="Times New Roman" pitchFamily="18" charset="0"/>
              </a:rPr>
              <a:t>Sangguniang</a:t>
            </a:r>
            <a:r>
              <a:rPr lang="en-GB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2600" dirty="0" err="1">
                <a:latin typeface="Times New Roman" pitchFamily="18" charset="0"/>
                <a:cs typeface="Times New Roman" pitchFamily="18" charset="0"/>
              </a:rPr>
              <a:t>Panlungsod</a:t>
            </a:r>
            <a:r>
              <a:rPr lang="en-GB" sz="2600" dirty="0">
                <a:latin typeface="Times New Roman" pitchFamily="18" charset="0"/>
                <a:cs typeface="Times New Roman" pitchFamily="18" charset="0"/>
              </a:rPr>
              <a:t>, who are elected to serve three-year terms, in accordance with the provisions of her City Charter</a:t>
            </a:r>
            <a:r>
              <a:rPr lang="en-GB" sz="2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0" algn="r">
              <a:buNone/>
            </a:pPr>
            <a:endParaRPr lang="en-GB" sz="2600" dirty="0">
              <a:latin typeface="Times New Roman" pitchFamily="18" charset="0"/>
              <a:cs typeface="Times New Roman" pitchFamily="18" charset="0"/>
            </a:endParaRPr>
          </a:p>
          <a:p>
            <a:pPr marL="0" indent="0" algn="r">
              <a:buNone/>
            </a:pPr>
            <a:r>
              <a:rPr lang="en-GB" sz="2600" dirty="0">
                <a:latin typeface="Times New Roman" pitchFamily="18" charset="0"/>
                <a:cs typeface="Times New Roman" pitchFamily="18" charset="0"/>
              </a:rPr>
              <a:t>In addition, the city is represented in the national congress by a lone Representative</a:t>
            </a:r>
            <a:r>
              <a:rPr lang="en-GB" sz="2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0" algn="r">
              <a:buNone/>
            </a:pPr>
            <a:endParaRPr lang="en-GB" sz="2600" dirty="0">
              <a:latin typeface="Times New Roman" pitchFamily="18" charset="0"/>
              <a:cs typeface="Times New Roman" pitchFamily="18" charset="0"/>
            </a:endParaRPr>
          </a:p>
          <a:p>
            <a:pPr marL="0" indent="0" algn="r">
              <a:buNone/>
            </a:pPr>
            <a:r>
              <a:rPr lang="en-GB" sz="2600" dirty="0" smtClean="0">
                <a:latin typeface="Times New Roman" pitchFamily="18" charset="0"/>
                <a:cs typeface="Times New Roman" pitchFamily="18" charset="0"/>
              </a:rPr>
              <a:t>Our </a:t>
            </a:r>
            <a:r>
              <a:rPr lang="en-GB" sz="2600" dirty="0">
                <a:latin typeface="Times New Roman" pitchFamily="18" charset="0"/>
                <a:cs typeface="Times New Roman" pitchFamily="18" charset="0"/>
              </a:rPr>
              <a:t>system will be for the office of the Congresswoman Alexandria Gonzales which is named after the current Representative. </a:t>
            </a:r>
            <a:endParaRPr lang="en-GB" sz="26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r">
              <a:buNone/>
            </a:pPr>
            <a:endParaRPr lang="en-GB" sz="2600" dirty="0">
              <a:latin typeface="Times New Roman" pitchFamily="18" charset="0"/>
              <a:cs typeface="Times New Roman" pitchFamily="18" charset="0"/>
            </a:endParaRPr>
          </a:p>
          <a:p>
            <a:pPr marL="0" indent="0" algn="r">
              <a:buNone/>
            </a:pPr>
            <a:r>
              <a:rPr lang="en-GB" sz="2600" dirty="0" smtClean="0">
                <a:latin typeface="Times New Roman" pitchFamily="18" charset="0"/>
                <a:cs typeface="Times New Roman" pitchFamily="18" charset="0"/>
              </a:rPr>
              <a:t>Their </a:t>
            </a:r>
            <a:r>
              <a:rPr lang="en-GB" sz="2600" dirty="0">
                <a:latin typeface="Times New Roman" pitchFamily="18" charset="0"/>
                <a:cs typeface="Times New Roman" pitchFamily="18" charset="0"/>
              </a:rPr>
              <a:t>office comes up with different project, suitable to the current situations in our city, to implement which really helps the residents a lot</a:t>
            </a:r>
            <a:r>
              <a:rPr lang="en-GB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0" algn="r">
              <a:buNone/>
            </a:pPr>
            <a:endParaRPr lang="en-GB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3E1FE362-FDC8-4704-85BE-F6A4B81B4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36" y="4349838"/>
            <a:ext cx="4746812" cy="1752599"/>
          </a:xfrm>
        </p:spPr>
        <p:txBody>
          <a:bodyPr/>
          <a:lstStyle/>
          <a:p>
            <a:r>
              <a:rPr lang="en-US" b="1" dirty="0" smtClean="0"/>
              <a:t>Project Context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85326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411" y="0"/>
            <a:ext cx="105675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437503-2D8D-491C-9890-F8B2529E4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302" y="5403448"/>
            <a:ext cx="4890731" cy="1752599"/>
          </a:xfrm>
        </p:spPr>
        <p:txBody>
          <a:bodyPr>
            <a:normAutofit/>
          </a:bodyPr>
          <a:lstStyle/>
          <a:p>
            <a:r>
              <a:rPr lang="en-US" dirty="0" smtClean="0"/>
              <a:t>ER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378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437503-2D8D-491C-9890-F8B2529E4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269" y="234669"/>
            <a:ext cx="4890731" cy="871625"/>
          </a:xfrm>
        </p:spPr>
        <p:txBody>
          <a:bodyPr>
            <a:normAutofit/>
          </a:bodyPr>
          <a:lstStyle/>
          <a:p>
            <a:r>
              <a:rPr lang="en-US" dirty="0" smtClean="0"/>
              <a:t>Database Schema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6294"/>
            <a:ext cx="12192000" cy="53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9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7DB68-AB89-4E52-BA02-A78B2A90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293" y="-4415"/>
            <a:ext cx="3203598" cy="927442"/>
          </a:xfrm>
        </p:spPr>
        <p:txBody>
          <a:bodyPr/>
          <a:lstStyle/>
          <a:p>
            <a:r>
              <a:rPr lang="en-US" dirty="0" smtClean="0"/>
              <a:t>GUI Design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859" y="809544"/>
            <a:ext cx="10058400" cy="536055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640149" y="4661012"/>
            <a:ext cx="817295" cy="3560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729900" y="6197536"/>
            <a:ext cx="1818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400" dirty="0" smtClean="0"/>
              <a:t>HOME PAGE</a:t>
            </a:r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2085061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854" y="544550"/>
            <a:ext cx="10058400" cy="53605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26061" y="6022842"/>
            <a:ext cx="2987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400" dirty="0" smtClean="0"/>
              <a:t>REGISTRATION PAGE</a:t>
            </a:r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1882010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123" y="610118"/>
            <a:ext cx="10058400" cy="53458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06269" y="6022842"/>
            <a:ext cx="1936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400" dirty="0" smtClean="0"/>
              <a:t>LOG-IN PAGE</a:t>
            </a:r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2043173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400" y="523237"/>
            <a:ext cx="10058400" cy="53605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19573" y="6022842"/>
            <a:ext cx="2958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400" dirty="0" smtClean="0"/>
              <a:t>ADMIN DASHBOARD</a:t>
            </a:r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400257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399" y="567074"/>
            <a:ext cx="10058400" cy="53536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11660" y="6022842"/>
            <a:ext cx="2035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400" dirty="0" smtClean="0"/>
              <a:t>PROJECT LIST</a:t>
            </a:r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201697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671" y="551692"/>
            <a:ext cx="10132417" cy="540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96252" y="6022841"/>
            <a:ext cx="2847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400" dirty="0" smtClean="0"/>
              <a:t>REQUIREMENT LIST</a:t>
            </a:r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33237600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486" y="504413"/>
            <a:ext cx="10159448" cy="54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26061" y="6022842"/>
            <a:ext cx="3581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400" dirty="0" smtClean="0"/>
              <a:t>PROJECT CATEGORY LIST</a:t>
            </a:r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27969022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9" r="169" b="5593"/>
          <a:stretch/>
        </p:blipFill>
        <p:spPr>
          <a:xfrm>
            <a:off x="1529394" y="590719"/>
            <a:ext cx="10173695" cy="54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26061" y="6022842"/>
            <a:ext cx="3749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400" dirty="0" smtClean="0"/>
              <a:t>TARGET BENEFICIARY LIST</a:t>
            </a:r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3930339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1FE362-FDC8-4704-85BE-F6A4B81B4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114" y="4427112"/>
            <a:ext cx="4746812" cy="1752599"/>
          </a:xfrm>
        </p:spPr>
        <p:txBody>
          <a:bodyPr/>
          <a:lstStyle/>
          <a:p>
            <a:r>
              <a:rPr lang="en-US" b="1" dirty="0"/>
              <a:t>Data Flow Diagram</a:t>
            </a:r>
            <a:br>
              <a:rPr lang="en-US" b="1" dirty="0"/>
            </a:br>
            <a:r>
              <a:rPr lang="en-US" sz="2000" b="1" dirty="0"/>
              <a:t>Level 1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975" y="0"/>
            <a:ext cx="63879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631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589358" y="5238927"/>
            <a:ext cx="30037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4000" dirty="0" smtClean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98704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7FCA8A-D8C8-4908-A511-F4B02259C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977" y="3711292"/>
            <a:ext cx="5434885" cy="1752599"/>
          </a:xfrm>
        </p:spPr>
        <p:txBody>
          <a:bodyPr/>
          <a:lstStyle/>
          <a:p>
            <a:r>
              <a:rPr lang="en-US" dirty="0"/>
              <a:t>Data Flow Diagram</a:t>
            </a:r>
            <a:br>
              <a:rPr lang="en-US" dirty="0"/>
            </a:br>
            <a:r>
              <a:rPr lang="en-US" sz="2000" dirty="0"/>
              <a:t>Level 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173" y="0"/>
            <a:ext cx="5262962" cy="686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95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526E3D-0BAA-4201-8168-24246E503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625" y="46733"/>
            <a:ext cx="4611689" cy="1752599"/>
          </a:xfrm>
        </p:spPr>
        <p:txBody>
          <a:bodyPr/>
          <a:lstStyle/>
          <a:p>
            <a:r>
              <a:rPr lang="en-US" dirty="0"/>
              <a:t>Fishbone Diagram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275" y="1335692"/>
            <a:ext cx="10058400" cy="505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85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6F6B4D-7477-4522-BBC6-4DC75555B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230" y="363828"/>
            <a:ext cx="10018713" cy="1752599"/>
          </a:xfrm>
        </p:spPr>
        <p:txBody>
          <a:bodyPr/>
          <a:lstStyle/>
          <a:p>
            <a:r>
              <a:rPr lang="en-US" dirty="0"/>
              <a:t>Problem-Requirement Matrix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850" y="2296783"/>
            <a:ext cx="10048875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0674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B6E344-208D-4D34-A7BB-BE0D13B5D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522" y="273676"/>
            <a:ext cx="10018713" cy="1752599"/>
          </a:xfrm>
        </p:spPr>
        <p:txBody>
          <a:bodyPr/>
          <a:lstStyle/>
          <a:p>
            <a:r>
              <a:rPr lang="en-US" dirty="0"/>
              <a:t>Scope and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0F72FC5-A66E-48C3-8B3D-E22A94060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390920"/>
            <a:ext cx="10018713" cy="495836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/>
              <a:t>SCOPE</a:t>
            </a:r>
            <a:endParaRPr lang="en-GB" sz="1800" b="1" dirty="0"/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This </a:t>
            </a:r>
            <a:r>
              <a:rPr lang="en-US" sz="1800" dirty="0"/>
              <a:t>study will focus on developing a web-based project application and beneficiary releasing for the residents of Mandaluyong City. The system should focus on the following:</a:t>
            </a:r>
            <a:endParaRPr lang="en-GB" sz="1800" dirty="0"/>
          </a:p>
          <a:p>
            <a:r>
              <a:rPr lang="en-US" sz="1800" dirty="0"/>
              <a:t>The system will able to monitor the records of applications and problem statement of the residents.</a:t>
            </a:r>
            <a:endParaRPr lang="en-GB" sz="1800" dirty="0"/>
          </a:p>
          <a:p>
            <a:r>
              <a:rPr lang="en-US" sz="1800" dirty="0"/>
              <a:t>The system will generate and display reports (from the recent up to previous submission) and easy access for due dates.</a:t>
            </a:r>
            <a:endParaRPr lang="en-GB" sz="1800" dirty="0"/>
          </a:p>
          <a:p>
            <a:r>
              <a:rPr lang="en-US" sz="1800" dirty="0"/>
              <a:t>Tracking of reports and queries will also be done by the system.</a:t>
            </a:r>
            <a:endParaRPr lang="en-GB" sz="1800" dirty="0"/>
          </a:p>
          <a:p>
            <a:r>
              <a:rPr lang="en-US" sz="1800" dirty="0"/>
              <a:t>The system will provide the necessary information about the project for the resident’s knowledge.</a:t>
            </a: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US" sz="1800" b="1" dirty="0"/>
              <a:t>LIMITATION</a:t>
            </a:r>
            <a:endParaRPr lang="en-GB" sz="1800" b="1" dirty="0"/>
          </a:p>
          <a:p>
            <a:r>
              <a:rPr lang="en-US" sz="1800" dirty="0"/>
              <a:t>	The following processes are out of the system’s scope:</a:t>
            </a:r>
            <a:endParaRPr lang="en-GB" sz="1800" dirty="0"/>
          </a:p>
          <a:p>
            <a:r>
              <a:rPr lang="en-US" sz="1800" dirty="0"/>
              <a:t>Bidding process for the materials/equipment and/or services.</a:t>
            </a:r>
            <a:endParaRPr lang="en-GB" sz="1800" dirty="0"/>
          </a:p>
          <a:p>
            <a:r>
              <a:rPr lang="en-US" sz="1800" dirty="0"/>
              <a:t>Coming up with the Project Proposal Details (This will be discussed in a personal meeting or discussion) which includes the budget proposal.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186817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5085DB-2F8C-4308-9D00-532A6112C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516487"/>
          </a:xfrm>
        </p:spPr>
        <p:txBody>
          <a:bodyPr/>
          <a:lstStyle/>
          <a:p>
            <a:r>
              <a:rPr lang="en-US" dirty="0"/>
              <a:t>Requirement-Feature Matrix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120" y="1835299"/>
            <a:ext cx="8030161" cy="424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921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58E23AB-CE91-465F-BF38-AFD0821B8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15150" y="4277845"/>
            <a:ext cx="10018713" cy="1752599"/>
          </a:xfrm>
        </p:spPr>
        <p:txBody>
          <a:bodyPr/>
          <a:lstStyle/>
          <a:p>
            <a:r>
              <a:rPr lang="en-US" dirty="0"/>
              <a:t>Use Case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436" y="0"/>
            <a:ext cx="75993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312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138</TotalTime>
  <Words>110</Words>
  <Application>Microsoft Office PowerPoint</Application>
  <PresentationFormat>Custom</PresentationFormat>
  <Paragraphs>54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Parallax</vt:lpstr>
      <vt:lpstr>Web-based City of Mandaluyong Resident Project Application &amp; Beneficiary Releasing Management System </vt:lpstr>
      <vt:lpstr>Project Context</vt:lpstr>
      <vt:lpstr>Data Flow Diagram Level 1</vt:lpstr>
      <vt:lpstr>Data Flow Diagram Level 2</vt:lpstr>
      <vt:lpstr>Fishbone Diagram</vt:lpstr>
      <vt:lpstr>Problem-Requirement Matrix</vt:lpstr>
      <vt:lpstr>Scope and Limitations</vt:lpstr>
      <vt:lpstr>Requirement-Feature Matrix</vt:lpstr>
      <vt:lpstr>Use Case</vt:lpstr>
      <vt:lpstr>Detailed Use Case Diagram</vt:lpstr>
      <vt:lpstr>Detailed Use Case Diagram</vt:lpstr>
      <vt:lpstr>Detailed Use Case Diagram</vt:lpstr>
      <vt:lpstr>PowerPoint Presentation</vt:lpstr>
      <vt:lpstr>PowerPoint Presentation</vt:lpstr>
      <vt:lpstr>Activity Diagram</vt:lpstr>
      <vt:lpstr>Activity Diagram</vt:lpstr>
      <vt:lpstr>Activity Diagram</vt:lpstr>
      <vt:lpstr>Activity Diagram</vt:lpstr>
      <vt:lpstr>Activity Diagram</vt:lpstr>
      <vt:lpstr>ER Diagram</vt:lpstr>
      <vt:lpstr>Database Schema</vt:lpstr>
      <vt:lpstr>GUI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Web-based City of Mandaluyong Resident Project Application &amp; Beneficiary Releasing Management System with Mobile Application</dc:title>
  <dc:creator>Rafh</dc:creator>
  <cp:lastModifiedBy>Norme Ann Joyce</cp:lastModifiedBy>
  <cp:revision>22</cp:revision>
  <dcterms:created xsi:type="dcterms:W3CDTF">2018-03-10T04:46:53Z</dcterms:created>
  <dcterms:modified xsi:type="dcterms:W3CDTF">2018-03-21T08:10:49Z</dcterms:modified>
</cp:coreProperties>
</file>